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</p:sldIdLst>
  <p:sldSz cy="5143500" cx="9144000"/>
  <p:notesSz cx="6858000" cy="9144000"/>
  <p:embeddedFontLst>
    <p:embeddedFont>
      <p:font typeface="Montserrat"/>
      <p:regular r:id="rId34"/>
      <p:bold r:id="rId35"/>
      <p:italic r:id="rId36"/>
      <p:boldItalic r:id="rId37"/>
    </p:embeddedFont>
    <p:embeddedFont>
      <p:font typeface="Fira Code"/>
      <p:regular r:id="rId38"/>
      <p:bold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font" Target="fonts/Montserrat-bold.fntdata"/><Relationship Id="rId12" Type="http://schemas.openxmlformats.org/officeDocument/2006/relationships/slide" Target="slides/slide7.xml"/><Relationship Id="rId34" Type="http://schemas.openxmlformats.org/officeDocument/2006/relationships/font" Target="fonts/Montserrat-regular.fntdata"/><Relationship Id="rId15" Type="http://schemas.openxmlformats.org/officeDocument/2006/relationships/slide" Target="slides/slide10.xml"/><Relationship Id="rId37" Type="http://schemas.openxmlformats.org/officeDocument/2006/relationships/font" Target="fonts/Montserrat-boldItalic.fntdata"/><Relationship Id="rId14" Type="http://schemas.openxmlformats.org/officeDocument/2006/relationships/slide" Target="slides/slide9.xml"/><Relationship Id="rId36" Type="http://schemas.openxmlformats.org/officeDocument/2006/relationships/font" Target="fonts/Montserrat-italic.fntdata"/><Relationship Id="rId17" Type="http://schemas.openxmlformats.org/officeDocument/2006/relationships/slide" Target="slides/slide12.xml"/><Relationship Id="rId39" Type="http://schemas.openxmlformats.org/officeDocument/2006/relationships/font" Target="fonts/FiraCode-bold.fntdata"/><Relationship Id="rId16" Type="http://schemas.openxmlformats.org/officeDocument/2006/relationships/slide" Target="slides/slide11.xml"/><Relationship Id="rId38" Type="http://schemas.openxmlformats.org/officeDocument/2006/relationships/font" Target="fonts/FiraCode-regular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18.png>
</file>

<file path=ppt/media/image19.png>
</file>

<file path=ppt/media/image2.png>
</file>

<file path=ppt/media/image20.gif>
</file>

<file path=ppt/media/image3.gif>
</file>

<file path=ppt/media/image4.jpg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petstore.swagger.io/#/" TargetMode="Externa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developers.giphy.com/docs/sdk/#web" TargetMode="External"/><Relationship Id="rId3" Type="http://schemas.openxmlformats.org/officeDocument/2006/relationships/hyperlink" Target="https://codesandbox.io/s/giphyreact-components-hbmcf?from-embed" TargetMode="Externa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back4app.com/database/back4app/list-of-all-continents-countries-cities/graphql-playground/all-cities" TargetMode="Externa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cl.tk/man/aolserver3.0/cgi-ch1.htm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f14521ec1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f14521ec1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7f14521ec1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7f14521ec1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https://petstore.swagger.io/#/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7f14521ec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7f14521ec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f14521ec1_1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f14521ec1_1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f14521ec1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f14521ec1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7f14521ec1_1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7f14521ec1_1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f14521ec1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f14521ec1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f14521ec1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f14521ec1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https://developers.giphy.com/docs/sdk/#web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3"/>
              </a:rPr>
              <a:t>https://codesandbox.io/s/giphyreact-components-hbmcf?from-embed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7f14521ec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7f14521ec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7f14521ec1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7f14521ec1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6d7a79f9a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6d7a79f9a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FetchAPI e Axios, como criar funções para requisições e configurações específicas nos HEADERS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7f14521ec1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7f14521ec1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0e2bb9692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0e2bb9692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f14521ec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f14521ec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7f14521ec1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7f14521ec1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7f14521ec1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7f14521ec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7f14521ec1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7f14521ec1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https://www.back4app.com/database/back4app/list-of-all-continents-countries-cities/graphql-playground/all-cities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7f14521ec1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7f14521ec1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f14521ec1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f14521ec1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71049c7e8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71049c7e8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70e2bb969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70e2bb969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f14521ec1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f14521ec1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7f14521ec1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7f14521ec1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https://www.tcl.tk/man/aolserver3.0/cgi-ch1.htm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7f14521ec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7f14521ec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7f14521ec1_1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7f14521ec1_1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f14521ec1_1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f14521ec1_1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7f14521ec1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7f14521ec1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 amt="20000"/>
          </a:blip>
          <a:srcRect b="2952" l="1700" r="3324" t="88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25BCC6"/>
              </a:buClr>
              <a:buSzPts val="1800"/>
              <a:buChar char="●"/>
              <a:defRPr b="1" sz="2400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15151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Relationship Id="rId4" Type="http://schemas.openxmlformats.org/officeDocument/2006/relationships/hyperlink" Target="https://braziljs.org/artigos/fetch-api-e-o-javascript/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1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KNckVMEf_hM" TargetMode="External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616275" y="1885125"/>
            <a:ext cx="78615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C6255A"/>
                </a:solidFill>
                <a:latin typeface="Montserrat"/>
                <a:ea typeface="Montserrat"/>
                <a:cs typeface="Montserrat"/>
                <a:sym typeface="Montserrat"/>
              </a:rPr>
              <a:t>{</a:t>
            </a:r>
            <a:r>
              <a:rPr b="1" lang="pt-BR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LET'S </a:t>
            </a: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REQUEST DATA</a:t>
            </a:r>
            <a:r>
              <a:rPr b="1" lang="pt-BR" sz="4800">
                <a:solidFill>
                  <a:srgbClr val="C6255A"/>
                </a:solidFill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b="1" sz="4800">
              <a:solidFill>
                <a:srgbClr val="C6255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28451" l="5442" r="9782" t="26791"/>
          <a:stretch/>
        </p:blipFill>
        <p:spPr>
          <a:xfrm>
            <a:off x="3507084" y="2727951"/>
            <a:ext cx="1963930" cy="70385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3325" y="481700"/>
            <a:ext cx="7252600" cy="398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rPr>
              <a:t>SWAGGER</a:t>
            </a:r>
            <a:endParaRPr/>
          </a:p>
        </p:txBody>
      </p:sp>
      <p:pic>
        <p:nvPicPr>
          <p:cNvPr id="113" name="Google Shape;11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7500" y="938875"/>
            <a:ext cx="3429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4"/>
          <p:cNvSpPr txBox="1"/>
          <p:nvPr>
            <p:ph type="title"/>
          </p:nvPr>
        </p:nvSpPr>
        <p:spPr>
          <a:xfrm>
            <a:off x="311700" y="2115000"/>
            <a:ext cx="8520600" cy="9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C6255A"/>
                </a:solidFill>
              </a:rPr>
              <a:t>{ </a:t>
            </a:r>
            <a:r>
              <a:rPr lang="pt-BR" sz="3600"/>
              <a:t>React Router</a:t>
            </a:r>
            <a:r>
              <a:rPr lang="pt-BR" sz="3600"/>
              <a:t> </a:t>
            </a:r>
            <a:r>
              <a:rPr lang="pt-BR" sz="3600">
                <a:solidFill>
                  <a:srgbClr val="C6255A"/>
                </a:solidFill>
              </a:rPr>
              <a:t>}</a:t>
            </a:r>
            <a:endParaRPr sz="3600">
              <a:solidFill>
                <a:srgbClr val="C6255A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900" y="-148175"/>
            <a:ext cx="8790201" cy="572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12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06125" y="0"/>
            <a:ext cx="9331094" cy="563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901" y="-176250"/>
            <a:ext cx="8405099" cy="592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8"/>
          <p:cNvSpPr txBox="1"/>
          <p:nvPr>
            <p:ph type="title"/>
          </p:nvPr>
        </p:nvSpPr>
        <p:spPr>
          <a:xfrm>
            <a:off x="311700" y="2115000"/>
            <a:ext cx="8520600" cy="9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C6255A"/>
                </a:solidFill>
              </a:rPr>
              <a:t>{ </a:t>
            </a:r>
            <a:r>
              <a:rPr lang="pt-BR" sz="3600"/>
              <a:t>Authentication </a:t>
            </a:r>
            <a:r>
              <a:rPr lang="pt-BR" sz="3600">
                <a:solidFill>
                  <a:srgbClr val="C6255A"/>
                </a:solidFill>
              </a:rPr>
              <a:t>}</a:t>
            </a:r>
            <a:endParaRPr sz="3600">
              <a:solidFill>
                <a:srgbClr val="C6255A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1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7125" y="-84300"/>
            <a:ext cx="6749750" cy="54659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0"/>
          <p:cNvSpPr txBox="1"/>
          <p:nvPr>
            <p:ph type="title"/>
          </p:nvPr>
        </p:nvSpPr>
        <p:spPr>
          <a:xfrm>
            <a:off x="311700" y="2115000"/>
            <a:ext cx="8520600" cy="9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C6255A"/>
                </a:solidFill>
              </a:rPr>
              <a:t>{ </a:t>
            </a:r>
            <a:r>
              <a:rPr lang="pt-BR" sz="3600"/>
              <a:t>Fetch API x Axios </a:t>
            </a:r>
            <a:r>
              <a:rPr lang="pt-BR" sz="3600">
                <a:solidFill>
                  <a:srgbClr val="C6255A"/>
                </a:solidFill>
              </a:rPr>
              <a:t>}</a:t>
            </a:r>
            <a:endParaRPr sz="3600">
              <a:solidFill>
                <a:srgbClr val="C6255A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rPr>
              <a:t>Axios</a:t>
            </a:r>
            <a:endParaRPr>
              <a:solidFill>
                <a:srgbClr val="25BCC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154" name="Google Shape;15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863" y="807075"/>
            <a:ext cx="7087326" cy="4758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Aula #6 - </a:t>
            </a:r>
            <a:r>
              <a:rPr lang="pt-BR"/>
              <a:t>Let's Request Data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Requests API's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React Router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Authentication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FetchAPI e Axios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Paginação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p32"/>
          <p:cNvPicPr preferRelativeResize="0"/>
          <p:nvPr/>
        </p:nvPicPr>
        <p:blipFill rotWithShape="1">
          <a:blip r:embed="rId3">
            <a:alphaModFix/>
          </a:blip>
          <a:srcRect b="3172" l="0" r="51846" t="53490"/>
          <a:stretch/>
        </p:blipFill>
        <p:spPr>
          <a:xfrm>
            <a:off x="1588600" y="1682125"/>
            <a:ext cx="5966799" cy="208817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rPr>
              <a:t>Axios - Header authentication</a:t>
            </a:r>
            <a:endParaRPr>
              <a:solidFill>
                <a:srgbClr val="25BCC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rPr>
              <a:t>HTTP Request</a:t>
            </a:r>
            <a:endParaRPr>
              <a:solidFill>
                <a:srgbClr val="25BCC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166" name="Google Shape;16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00" y="789850"/>
            <a:ext cx="9186823" cy="4671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99662" y="1169350"/>
            <a:ext cx="9743327" cy="374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4"/>
              </a:rPr>
              <a:t>Fetch API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rPr>
              <a:t>Axios</a:t>
            </a:r>
            <a:endParaRPr>
              <a:solidFill>
                <a:srgbClr val="25BCC6"/>
              </a:solidFill>
              <a:latin typeface="Fira Code"/>
              <a:ea typeface="Fira Code"/>
              <a:cs typeface="Fira Code"/>
              <a:sym typeface="Fira Code"/>
            </a:endParaRPr>
          </a:p>
        </p:txBody>
      </p:sp>
      <p:pic>
        <p:nvPicPr>
          <p:cNvPr id="178" name="Google Shape;17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90062" y="1084074"/>
            <a:ext cx="9724124" cy="385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19200"/>
            <a:ext cx="8839200" cy="3093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3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0" name="Google Shape;190;p37"/>
          <p:cNvPicPr preferRelativeResize="0"/>
          <p:nvPr/>
        </p:nvPicPr>
        <p:blipFill rotWithShape="1">
          <a:blip r:embed="rId3">
            <a:alphaModFix/>
          </a:blip>
          <a:srcRect b="0" l="862" r="0" t="1390"/>
          <a:stretch/>
        </p:blipFill>
        <p:spPr>
          <a:xfrm>
            <a:off x="360675" y="134338"/>
            <a:ext cx="8422650" cy="4874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8"/>
          <p:cNvSpPr txBox="1"/>
          <p:nvPr>
            <p:ph type="title"/>
          </p:nvPr>
        </p:nvSpPr>
        <p:spPr>
          <a:xfrm>
            <a:off x="311700" y="2115000"/>
            <a:ext cx="8520600" cy="9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C6255A"/>
                </a:solidFill>
              </a:rPr>
              <a:t>{</a:t>
            </a:r>
            <a:r>
              <a:rPr lang="pt-BR" sz="3600"/>
              <a:t> Paginação</a:t>
            </a:r>
            <a:r>
              <a:rPr lang="pt-BR" sz="3600"/>
              <a:t> </a:t>
            </a:r>
            <a:r>
              <a:rPr lang="pt-BR" sz="3600">
                <a:solidFill>
                  <a:srgbClr val="C6255A"/>
                </a:solidFill>
              </a:rPr>
              <a:t>}</a:t>
            </a:r>
            <a:endParaRPr sz="3600">
              <a:solidFill>
                <a:srgbClr val="C6255A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975" y="196650"/>
            <a:ext cx="6855100" cy="475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40"/>
          <p:cNvSpPr txBox="1"/>
          <p:nvPr>
            <p:ph idx="1" type="body"/>
          </p:nvPr>
        </p:nvSpPr>
        <p:spPr>
          <a:xfrm>
            <a:off x="311700" y="2143900"/>
            <a:ext cx="8520600" cy="24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800"/>
              <a:t>Obrigada!</a:t>
            </a:r>
            <a:endParaRPr sz="4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2115000"/>
            <a:ext cx="8520600" cy="9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C6255A"/>
                </a:solidFill>
              </a:rPr>
              <a:t>{ </a:t>
            </a:r>
            <a:r>
              <a:rPr lang="pt-BR" sz="3600"/>
              <a:t>Request API </a:t>
            </a:r>
            <a:r>
              <a:rPr lang="pt-BR" sz="3600">
                <a:solidFill>
                  <a:srgbClr val="C6255A"/>
                </a:solidFill>
              </a:rPr>
              <a:t>}</a:t>
            </a:r>
            <a:endParaRPr sz="3600">
              <a:solidFill>
                <a:srgbClr val="C6255A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 rotWithShape="1">
          <a:blip r:embed="rId3">
            <a:alphaModFix/>
          </a:blip>
          <a:srcRect b="8039" l="0" r="0" t="14284"/>
          <a:stretch/>
        </p:blipFill>
        <p:spPr>
          <a:xfrm>
            <a:off x="2566300" y="1183825"/>
            <a:ext cx="3657600" cy="355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rPr>
              <a:t>CGI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rPr>
              <a:t>CGI</a:t>
            </a:r>
            <a:endParaRPr/>
          </a:p>
        </p:txBody>
      </p:sp>
      <p:pic>
        <p:nvPicPr>
          <p:cNvPr id="79" name="Google Shape;7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651" y="1523950"/>
            <a:ext cx="8394700" cy="25632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API</a:t>
            </a:r>
            <a:endParaRPr/>
          </a:p>
        </p:txBody>
      </p:sp>
      <p:sp>
        <p:nvSpPr>
          <p:cNvPr id="85" name="Google Shape;85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Interface de Programação de Aplicativos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Segurança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Agilidade e compatibilidade na integração entre sistemas e aplicações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Abstração de regras de negócio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CRUD - POST, GET, PUT, DELETE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5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/>
          <p:nvPr>
            <p:ph type="title"/>
          </p:nvPr>
        </p:nvSpPr>
        <p:spPr>
          <a:xfrm>
            <a:off x="311700" y="2115000"/>
            <a:ext cx="8520600" cy="9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C6255A"/>
                </a:solidFill>
              </a:rPr>
              <a:t>{ </a:t>
            </a:r>
            <a:r>
              <a:rPr lang="pt-BR" sz="3600"/>
              <a:t>Documentar a</a:t>
            </a:r>
            <a:r>
              <a:rPr lang="pt-BR" sz="3600"/>
              <a:t> API </a:t>
            </a:r>
            <a:r>
              <a:rPr lang="pt-BR" sz="3600">
                <a:solidFill>
                  <a:srgbClr val="C6255A"/>
                </a:solidFill>
              </a:rPr>
              <a:t>}</a:t>
            </a:r>
            <a:endParaRPr sz="3600">
              <a:solidFill>
                <a:srgbClr val="C6255A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0313" y="923650"/>
            <a:ext cx="6463375" cy="36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SUBSCRIBE: http://www.youtube.com/channel/UCI4lx9retCL7_cBmmceEQ8g?sub_confirmation=1&#10;&#10;FOLLOW US:&#10;Facebook https://www.facebook.com/SputnikNews&#10;Twitter https://twitter.com/SputnikInt&#10;Soundcloud https://soundcloud.com/radiosputnik&#10;Pinterest https://www.pinterest.com/sputnik_news&#10;Instagram https://instagram.com/sputnik_news&#10;&#10;Sputnik is a major new media brand with modern multimedia centers in dozens of countries. The agency is uniquely positioned as a provider of alternative news content and a radio broadcaster." id="102" name="Google Shape;102;p21" title="When Blondes Don't Know How to Drill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78638" y="445024"/>
            <a:ext cx="5986721" cy="449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